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88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52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10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97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82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86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38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06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78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5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D9F2A-1F03-4BE4-8325-4BC41162E527}" type="datetimeFigureOut">
              <a:rPr lang="de-DE" smtClean="0"/>
              <a:t>14.11.2017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5FC6-6351-4409-AF89-9DFC11C79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14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18648" cy="3024336"/>
          </a:xfrm>
        </p:spPr>
        <p:txBody>
          <a:bodyPr>
            <a:normAutofit/>
          </a:bodyPr>
          <a:lstStyle/>
          <a:p>
            <a:r>
              <a:rPr lang="de-DE" b="1" dirty="0" smtClean="0"/>
              <a:t>Was </a:t>
            </a:r>
            <a:r>
              <a:rPr lang="de-DE" b="1" dirty="0"/>
              <a:t>tun gegen Wohnungsmangel und Mietpreisexplosion</a:t>
            </a:r>
            <a:r>
              <a:rPr lang="de-DE" b="1" dirty="0" smtClean="0"/>
              <a:t>?</a:t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60694" y="530120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Rolf Gaßmann </a:t>
            </a:r>
          </a:p>
          <a:p>
            <a:r>
              <a:rPr lang="de-DE" sz="2000" dirty="0" smtClean="0"/>
              <a:t>Landesvorsitzender 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92696"/>
            <a:ext cx="5003680" cy="12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1124744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Unter der Annahme, dass die Anzahl der Arbeitsplätze nicht zunimmt, ergibt sich damit ein </a:t>
            </a:r>
            <a:r>
              <a:rPr lang="de-DE" sz="2400" b="1" dirty="0">
                <a:solidFill>
                  <a:srgbClr val="FF0000"/>
                </a:solidFill>
              </a:rPr>
              <a:t>Ersatzbedarf von 40.000 Beschäftigten, also 2.666 Beschäftigte pro Jahr </a:t>
            </a:r>
            <a:r>
              <a:rPr lang="de-DE" sz="2400" b="1" dirty="0"/>
              <a:t>(tatsächlich </a:t>
            </a:r>
            <a:r>
              <a:rPr lang="de-DE" sz="2400" b="1" dirty="0">
                <a:solidFill>
                  <a:srgbClr val="FF0000"/>
                </a:solidFill>
              </a:rPr>
              <a:t>stieg</a:t>
            </a:r>
            <a:r>
              <a:rPr lang="de-DE" sz="2400" b="1" dirty="0"/>
              <a:t> die Zahl der sozialversicherungspflichtig Beschäftigten  von 2011 bis 2015  </a:t>
            </a:r>
            <a:r>
              <a:rPr lang="de-DE" sz="2400" b="1" dirty="0">
                <a:solidFill>
                  <a:srgbClr val="FF0000"/>
                </a:solidFill>
              </a:rPr>
              <a:t>um jährlich 3.000 Beschäftigte</a:t>
            </a:r>
            <a:r>
              <a:rPr lang="de-DE" sz="2400" b="1" dirty="0" smtClean="0"/>
              <a:t>).</a:t>
            </a:r>
          </a:p>
          <a:p>
            <a:endParaRPr lang="de-DE" sz="1600" dirty="0"/>
          </a:p>
          <a:p>
            <a:r>
              <a:rPr lang="de-DE" sz="2400" b="1" dirty="0"/>
              <a:t>Annahme: Die Mehrzahl der in Rente gegangenen Einwohner behält ihre Wohnung im Landkreis bei. 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0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2060848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Problem: Welcher Bedarf an zusätzlichem Wohnraum ergibt sich durch </a:t>
            </a:r>
            <a:r>
              <a:rPr lang="de-DE" sz="2400" b="1" dirty="0">
                <a:solidFill>
                  <a:srgbClr val="FF0000"/>
                </a:solidFill>
              </a:rPr>
              <a:t>Haushalts-Neugründungen</a:t>
            </a:r>
            <a:r>
              <a:rPr lang="de-DE" sz="2400" b="1" dirty="0"/>
              <a:t> und </a:t>
            </a:r>
            <a:endParaRPr lang="de-DE" sz="2400" b="1" dirty="0" smtClean="0"/>
          </a:p>
          <a:p>
            <a:r>
              <a:rPr lang="de-DE" sz="2400" b="1" dirty="0" smtClean="0">
                <a:solidFill>
                  <a:srgbClr val="FF0000"/>
                </a:solidFill>
              </a:rPr>
              <a:t>Arbeits-Zuwanderung</a:t>
            </a:r>
            <a:r>
              <a:rPr lang="de-DE" sz="2400" b="1" dirty="0" smtClean="0"/>
              <a:t> </a:t>
            </a:r>
            <a:r>
              <a:rPr lang="de-DE" sz="2400" b="1" dirty="0"/>
              <a:t>im Landkreis </a:t>
            </a:r>
            <a:r>
              <a:rPr lang="de-DE" sz="2400" b="1" dirty="0" smtClean="0"/>
              <a:t>?</a:t>
            </a:r>
          </a:p>
          <a:p>
            <a:endParaRPr lang="de-DE" dirty="0"/>
          </a:p>
          <a:p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Die wirtschaftliche Entwicklung des Landkreises wir die Wohnungsnachfrage dominierend bestimmen.</a:t>
            </a:r>
            <a:endParaRPr lang="de-D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52"/>
            <a:ext cx="9144000" cy="63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r="-1998"/>
          <a:stretch/>
        </p:blipFill>
        <p:spPr>
          <a:xfrm>
            <a:off x="0" y="170863"/>
            <a:ext cx="9327225" cy="63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9562"/>
            <a:ext cx="77724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1" y="116632"/>
            <a:ext cx="7344122" cy="65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81591"/>
            <a:ext cx="8460432" cy="31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72816"/>
            <a:ext cx="8496944" cy="34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53"/>
            <a:ext cx="9144000" cy="63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3" y="79174"/>
            <a:ext cx="8305923" cy="677882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508104" y="234888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 3"/>
              </a:rPr>
              <a:t> </a:t>
            </a:r>
            <a:r>
              <a:rPr lang="de-DE" sz="1400" dirty="0" smtClean="0">
                <a:sym typeface="Wingdings 3"/>
              </a:rPr>
              <a:t>Ca. 10 % der Gesamtfläche durch Gebäude ( Wohnen) genutzt.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554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54" y="271272"/>
            <a:ext cx="6679692" cy="63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1670501" y="521283"/>
            <a:ext cx="6268212" cy="587959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607511" y="5783324"/>
            <a:ext cx="108012" cy="162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9552" y="1196752"/>
            <a:ext cx="76328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7030A0"/>
                </a:solidFill>
              </a:rPr>
              <a:t>Einwohnerentwicklung  Landkreis Böblingen</a:t>
            </a:r>
            <a:endParaRPr lang="de-DE" sz="3200" dirty="0">
              <a:solidFill>
                <a:srgbClr val="7030A0"/>
              </a:solidFill>
            </a:endParaRPr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sz="2400" b="1" dirty="0" smtClean="0"/>
              <a:t>In </a:t>
            </a:r>
            <a:r>
              <a:rPr lang="de-DE" sz="2400" b="1" dirty="0"/>
              <a:t>den </a:t>
            </a:r>
            <a:r>
              <a:rPr lang="de-DE" sz="2400" b="1" dirty="0">
                <a:solidFill>
                  <a:srgbClr val="FF0000"/>
                </a:solidFill>
              </a:rPr>
              <a:t>4 Jahren vor der </a:t>
            </a:r>
            <a:r>
              <a:rPr lang="de-DE" sz="2400" b="1" dirty="0" smtClean="0">
                <a:solidFill>
                  <a:srgbClr val="FF0000"/>
                </a:solidFill>
              </a:rPr>
              <a:t>Flüchtlingswelle</a:t>
            </a:r>
          </a:p>
          <a:p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b="1" dirty="0"/>
              <a:t>Juni 2011: 364.244 EW     Juni 2015: 377.502 EW,  d.h. </a:t>
            </a:r>
            <a:r>
              <a:rPr lang="de-DE" sz="2400" b="1" dirty="0" smtClean="0"/>
              <a:t>        </a:t>
            </a:r>
            <a:r>
              <a:rPr lang="de-DE" sz="2400" b="1" dirty="0" smtClean="0">
                <a:solidFill>
                  <a:srgbClr val="FF0000"/>
                </a:solidFill>
              </a:rPr>
              <a:t>+ </a:t>
            </a:r>
            <a:r>
              <a:rPr lang="de-DE" sz="2400" b="1" dirty="0">
                <a:solidFill>
                  <a:srgbClr val="FF0000"/>
                </a:solidFill>
              </a:rPr>
              <a:t>13.258 EW</a:t>
            </a:r>
            <a:r>
              <a:rPr lang="de-DE" sz="2400" b="1" dirty="0"/>
              <a:t>. </a:t>
            </a:r>
            <a:endParaRPr lang="de-DE" sz="2400" b="1" dirty="0" smtClean="0"/>
          </a:p>
          <a:p>
            <a:r>
              <a:rPr lang="de-DE" sz="2400" b="1" dirty="0" smtClean="0"/>
              <a:t>Dies </a:t>
            </a:r>
            <a:r>
              <a:rPr lang="de-DE" sz="2400" b="1" dirty="0"/>
              <a:t>war ein </a:t>
            </a:r>
            <a:r>
              <a:rPr lang="de-DE" sz="2400" b="1" dirty="0">
                <a:solidFill>
                  <a:srgbClr val="FF0000"/>
                </a:solidFill>
              </a:rPr>
              <a:t>Bevölkerungszuwachs von 3.315 EW/Jahr</a:t>
            </a:r>
            <a:r>
              <a:rPr lang="de-DE" sz="2400" b="1" dirty="0"/>
              <a:t>.</a:t>
            </a:r>
            <a:endParaRPr lang="de-DE" sz="2400" dirty="0"/>
          </a:p>
          <a:p>
            <a:endParaRPr lang="de-DE" sz="2400" b="1" dirty="0" smtClean="0"/>
          </a:p>
          <a:p>
            <a:r>
              <a:rPr lang="de-DE" sz="2400" b="1" dirty="0" smtClean="0"/>
              <a:t>(</a:t>
            </a:r>
            <a:r>
              <a:rPr lang="de-DE" sz="2400" b="1" dirty="0"/>
              <a:t>Im </a:t>
            </a:r>
            <a:r>
              <a:rPr lang="de-DE" sz="2400" b="1" dirty="0">
                <a:solidFill>
                  <a:srgbClr val="FF0000"/>
                </a:solidFill>
              </a:rPr>
              <a:t>Jahr der Flüchtlingskrise </a:t>
            </a:r>
            <a:r>
              <a:rPr lang="de-DE" sz="2400" b="1" dirty="0"/>
              <a:t>von Juni 2015 bis Juni 2016: </a:t>
            </a:r>
            <a:r>
              <a:rPr lang="de-DE" sz="2400" b="1" dirty="0">
                <a:solidFill>
                  <a:srgbClr val="FF0000"/>
                </a:solidFill>
              </a:rPr>
              <a:t>+6.630 EW</a:t>
            </a:r>
            <a:r>
              <a:rPr lang="de-DE" sz="2400" b="1" dirty="0"/>
              <a:t>)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9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11560" y="692696"/>
            <a:ext cx="770485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7030A0"/>
                </a:solidFill>
              </a:rPr>
              <a:t>Wohnungsbau im Landkreis Böblingen: </a:t>
            </a:r>
            <a:endParaRPr lang="de-DE" sz="3200" b="1" dirty="0" smtClean="0">
              <a:solidFill>
                <a:srgbClr val="7030A0"/>
              </a:solidFill>
            </a:endParaRPr>
          </a:p>
          <a:p>
            <a:r>
              <a:rPr lang="de-DE" sz="3200" b="1" dirty="0" smtClean="0">
                <a:solidFill>
                  <a:srgbClr val="7030A0"/>
                </a:solidFill>
              </a:rPr>
              <a:t>Der </a:t>
            </a:r>
            <a:r>
              <a:rPr lang="de-DE" sz="3200" b="1" dirty="0">
                <a:solidFill>
                  <a:srgbClr val="7030A0"/>
                </a:solidFill>
              </a:rPr>
              <a:t>Mangel kam mit Ansage</a:t>
            </a:r>
            <a:r>
              <a:rPr lang="de-DE" sz="3200" b="1" dirty="0" smtClean="0">
                <a:solidFill>
                  <a:srgbClr val="7030A0"/>
                </a:solidFill>
              </a:rPr>
              <a:t>!</a:t>
            </a:r>
          </a:p>
          <a:p>
            <a:endParaRPr lang="de-DE" sz="3200" dirty="0">
              <a:solidFill>
                <a:srgbClr val="7030A0"/>
              </a:solidFill>
            </a:endParaRPr>
          </a:p>
          <a:p>
            <a:r>
              <a:rPr lang="de-DE" sz="2400" b="1" dirty="0"/>
              <a:t>13.258 EW mehr entsprechen einem </a:t>
            </a:r>
            <a:r>
              <a:rPr lang="de-DE" sz="2400" b="1" dirty="0">
                <a:solidFill>
                  <a:srgbClr val="FF0000"/>
                </a:solidFill>
              </a:rPr>
              <a:t>zusätzlichen Wohnungsbedarf </a:t>
            </a:r>
            <a:r>
              <a:rPr lang="de-DE" sz="2400" b="1" dirty="0"/>
              <a:t>von 6.500 Wohneinheiten in 4 Jahren, also mind. </a:t>
            </a:r>
            <a:r>
              <a:rPr lang="de-DE" sz="2400" b="1" dirty="0">
                <a:solidFill>
                  <a:srgbClr val="FF0000"/>
                </a:solidFill>
              </a:rPr>
              <a:t>1.625 WE pro Jahr</a:t>
            </a:r>
            <a:r>
              <a:rPr lang="de-DE" sz="2400" b="1" dirty="0" smtClean="0"/>
              <a:t>.</a:t>
            </a:r>
          </a:p>
          <a:p>
            <a:endParaRPr lang="de-DE" sz="900" b="1" dirty="0" smtClean="0"/>
          </a:p>
          <a:p>
            <a:r>
              <a:rPr lang="de-DE" sz="2400" b="1" dirty="0" smtClean="0"/>
              <a:t>Neu </a:t>
            </a:r>
            <a:r>
              <a:rPr lang="de-DE" sz="2400" b="1" dirty="0">
                <a:solidFill>
                  <a:srgbClr val="FF0000"/>
                </a:solidFill>
              </a:rPr>
              <a:t>entstanden</a:t>
            </a:r>
            <a:r>
              <a:rPr lang="de-DE" sz="2400" b="1" dirty="0"/>
              <a:t> sind in den 4 Jahren 5.413 WE, also 1.353 WE/Jahr. </a:t>
            </a:r>
            <a:endParaRPr lang="de-DE" sz="2400" b="1" dirty="0" smtClean="0"/>
          </a:p>
          <a:p>
            <a:endParaRPr lang="de-DE" sz="900" dirty="0"/>
          </a:p>
          <a:p>
            <a:r>
              <a:rPr lang="de-DE" sz="2400" b="1" dirty="0"/>
              <a:t>Wir stellen fest</a:t>
            </a:r>
            <a:r>
              <a:rPr lang="de-DE" sz="2400" b="1" dirty="0" smtClean="0"/>
              <a:t>:</a:t>
            </a:r>
          </a:p>
          <a:p>
            <a:endParaRPr lang="de-DE" sz="900" dirty="0"/>
          </a:p>
          <a:p>
            <a:r>
              <a:rPr lang="de-DE" sz="2400" b="1" dirty="0">
                <a:solidFill>
                  <a:srgbClr val="7030A0"/>
                </a:solidFill>
              </a:rPr>
              <a:t>Der Mangel an Wohnungen ist in den 4 Jahren  vor der Flüchtlingskrise um 1.087 WE größer geworden, pro Jahr fehlten zusätzlich 272 Wohnungen.</a:t>
            </a:r>
            <a:endParaRPr lang="de-DE" sz="2400" dirty="0">
              <a:solidFill>
                <a:srgbClr val="7030A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2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9552" y="987694"/>
            <a:ext cx="748883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7030A0"/>
                </a:solidFill>
              </a:rPr>
              <a:t>Verschärfung des Mangels durch  </a:t>
            </a:r>
            <a:r>
              <a:rPr lang="de-DE" sz="3200" b="1" dirty="0" smtClean="0">
                <a:solidFill>
                  <a:srgbClr val="7030A0"/>
                </a:solidFill>
              </a:rPr>
              <a:t>Flüchtlinge</a:t>
            </a:r>
          </a:p>
          <a:p>
            <a:endParaRPr lang="de-DE" sz="3200" dirty="0"/>
          </a:p>
          <a:p>
            <a:r>
              <a:rPr lang="de-DE" sz="2400" b="1" dirty="0"/>
              <a:t>Im Jahr der Flüchtlingskrise von </a:t>
            </a:r>
            <a:r>
              <a:rPr lang="de-DE" sz="2400" b="1" dirty="0">
                <a:solidFill>
                  <a:srgbClr val="FF0000"/>
                </a:solidFill>
              </a:rPr>
              <a:t>Juni 2015 bis Juni 2016 </a:t>
            </a:r>
            <a:r>
              <a:rPr lang="de-DE" sz="2400" b="1" dirty="0"/>
              <a:t>hätten für die </a:t>
            </a:r>
            <a:r>
              <a:rPr lang="de-DE" sz="2400" b="1" dirty="0">
                <a:solidFill>
                  <a:srgbClr val="FF0000"/>
                </a:solidFill>
              </a:rPr>
              <a:t>6.630 zusätzlichen EW </a:t>
            </a:r>
            <a:r>
              <a:rPr lang="de-DE" sz="2400" b="1" dirty="0"/>
              <a:t>ca. 3.300 zusätzliche Wohnungen gebaut werden müssen, tatsächlich sind 2016  1.625 WE neu entstanden. Der </a:t>
            </a:r>
            <a:r>
              <a:rPr lang="de-DE" sz="2400" b="1" dirty="0">
                <a:solidFill>
                  <a:srgbClr val="FF0000"/>
                </a:solidFill>
              </a:rPr>
              <a:t>Mangel stieg </a:t>
            </a:r>
            <a:r>
              <a:rPr lang="de-DE" sz="2400" b="1" dirty="0"/>
              <a:t>damit allein in einem Jahr um </a:t>
            </a:r>
            <a:r>
              <a:rPr lang="de-DE" sz="2400" b="1" dirty="0">
                <a:solidFill>
                  <a:srgbClr val="FF0000"/>
                </a:solidFill>
              </a:rPr>
              <a:t>weitere 1.675 Wohnungen</a:t>
            </a:r>
            <a:r>
              <a:rPr lang="de-DE" sz="2400" b="1" dirty="0" smtClean="0"/>
              <a:t>.</a:t>
            </a:r>
          </a:p>
          <a:p>
            <a:endParaRPr lang="de-DE" sz="900" dirty="0"/>
          </a:p>
          <a:p>
            <a:r>
              <a:rPr lang="de-DE" b="1" dirty="0"/>
              <a:t>(Quelle: Daten des Stat. Landesamts BW)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66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11559" y="434675"/>
            <a:ext cx="8064897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7030A0"/>
                </a:solidFill>
              </a:rPr>
              <a:t>Bevölkerungsprognosen für den Landkreis </a:t>
            </a:r>
            <a:r>
              <a:rPr lang="de-DE" sz="3200" b="1" dirty="0" smtClean="0">
                <a:solidFill>
                  <a:srgbClr val="7030A0"/>
                </a:solidFill>
              </a:rPr>
              <a:t>Böblingen</a:t>
            </a:r>
          </a:p>
          <a:p>
            <a:endParaRPr lang="de-DE" dirty="0">
              <a:solidFill>
                <a:srgbClr val="7030A0"/>
              </a:solidFill>
            </a:endParaRPr>
          </a:p>
          <a:p>
            <a:r>
              <a:rPr lang="de-DE" sz="2400" b="1" dirty="0" smtClean="0">
                <a:solidFill>
                  <a:srgbClr val="FF0000"/>
                </a:solidFill>
              </a:rPr>
              <a:t>Statistisches Landesamt: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b="1" dirty="0" smtClean="0"/>
              <a:t>Zunahme von 2014 bis 2025 auf 393.000 EW, bis 2035 auf 395.000 EW, also </a:t>
            </a:r>
            <a:r>
              <a:rPr lang="de-DE" sz="2400" b="1" dirty="0" smtClean="0">
                <a:solidFill>
                  <a:srgbClr val="FF0000"/>
                </a:solidFill>
              </a:rPr>
              <a:t>+ 21.000 EW</a:t>
            </a:r>
            <a:r>
              <a:rPr lang="de-DE" sz="2400" b="1" dirty="0" smtClean="0"/>
              <a:t>. </a:t>
            </a:r>
          </a:p>
          <a:p>
            <a:endParaRPr lang="de-DE" sz="900" dirty="0" smtClean="0"/>
          </a:p>
          <a:p>
            <a:r>
              <a:rPr lang="de-DE" sz="2400" b="1" dirty="0" smtClean="0"/>
              <a:t>Diese Prognose von 2014 unterstellt einen </a:t>
            </a:r>
            <a:r>
              <a:rPr lang="de-DE" sz="2400" b="1" dirty="0" smtClean="0">
                <a:solidFill>
                  <a:srgbClr val="FF0000"/>
                </a:solidFill>
              </a:rPr>
              <a:t>Einwohnerzuwachs von nur 1.000 EW/Jahr </a:t>
            </a:r>
            <a:r>
              <a:rPr lang="de-DE" sz="2400" b="1" dirty="0" smtClean="0"/>
              <a:t>und ist </a:t>
            </a:r>
            <a:r>
              <a:rPr lang="de-DE" sz="2400" b="1" dirty="0" smtClean="0">
                <a:solidFill>
                  <a:srgbClr val="FF0000"/>
                </a:solidFill>
              </a:rPr>
              <a:t>durch die Realität längst überholt. </a:t>
            </a:r>
            <a:r>
              <a:rPr lang="de-DE" sz="2400" b="1" dirty="0" smtClean="0"/>
              <a:t>(Unterstellt wird vom Stat. Landesamt ein „Anstieg der Einwohner bis zum Jahr 2025, danach moderater Rückgang“).</a:t>
            </a:r>
          </a:p>
          <a:p>
            <a:endParaRPr lang="de-DE" sz="900" dirty="0" smtClean="0"/>
          </a:p>
          <a:p>
            <a:r>
              <a:rPr lang="de-DE" sz="2400" b="1" dirty="0" smtClean="0"/>
              <a:t>Nachfragewirksam am Wohnungsmarkt  sind Haushalte: Zunahme laut Stat. Landesamt von 2020 bis zum Jahr 2035 um 5.360 auf 180.000 Haushalte. Dies wäre ein Wohnungsbedarf von nur 357 WE/Jahr.</a:t>
            </a:r>
            <a:endParaRPr lang="de-DE" sz="24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74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1268760"/>
            <a:ext cx="734481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Bei Fortschreibung des durchschnittlichen EW-Zuwachses vor 2015 (ohne weitere Flüchtlingswelle): </a:t>
            </a:r>
            <a:endParaRPr lang="de-DE" sz="2400" dirty="0" smtClean="0">
              <a:solidFill>
                <a:srgbClr val="FF0000"/>
              </a:solidFill>
            </a:endParaRPr>
          </a:p>
          <a:p>
            <a:endParaRPr lang="de-DE" sz="1600" b="1" dirty="0">
              <a:solidFill>
                <a:srgbClr val="FF0000"/>
              </a:solidFill>
            </a:endParaRPr>
          </a:p>
          <a:p>
            <a:r>
              <a:rPr lang="de-DE" sz="2400" b="1" dirty="0" smtClean="0"/>
              <a:t>Bei </a:t>
            </a:r>
            <a:r>
              <a:rPr lang="de-DE" sz="2400" b="1" dirty="0">
                <a:solidFill>
                  <a:srgbClr val="FF0000"/>
                </a:solidFill>
              </a:rPr>
              <a:t>jährlich 3.315 EW-Zuwachs  </a:t>
            </a:r>
            <a:r>
              <a:rPr lang="de-DE" sz="2400" b="1" dirty="0"/>
              <a:t>bis zum Jahr 2025 ergeben sich + 33.150 EW  in den nächsten 10 Jahren</a:t>
            </a:r>
            <a:r>
              <a:rPr lang="de-DE" sz="2400" b="1" dirty="0" smtClean="0"/>
              <a:t>.</a:t>
            </a:r>
          </a:p>
          <a:p>
            <a:endParaRPr lang="de-DE" sz="1600" dirty="0"/>
          </a:p>
          <a:p>
            <a:r>
              <a:rPr lang="de-DE" sz="2400" b="1" dirty="0"/>
              <a:t>Dies entspricht einem </a:t>
            </a:r>
            <a:r>
              <a:rPr lang="de-DE" sz="2400" b="1" dirty="0" smtClean="0">
                <a:solidFill>
                  <a:srgbClr val="FF0000"/>
                </a:solidFill>
              </a:rPr>
              <a:t>Baubedarf von 1.625 </a:t>
            </a:r>
            <a:r>
              <a:rPr lang="de-DE" sz="2400" b="1" dirty="0">
                <a:solidFill>
                  <a:srgbClr val="FF0000"/>
                </a:solidFill>
              </a:rPr>
              <a:t>WE/Jahr</a:t>
            </a:r>
            <a:r>
              <a:rPr lang="de-DE" sz="2400" b="1" dirty="0"/>
              <a:t>. (Tatsächliche Fertigstellungen: 1.408 WE/Jahr von 2011 bis 2016. Nur im Jahr 2016 wurde die Zielgröße erreicht.)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1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1196752"/>
            <a:ext cx="741682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Arbeitskräftebedarf durch Eintritt ins Rentenalter  bis 2030 im Landkreis Böblingen und Folgen für die Wohnungsnachfrage</a:t>
            </a:r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b="1" dirty="0">
                <a:solidFill>
                  <a:srgbClr val="FF0000"/>
                </a:solidFill>
              </a:rPr>
              <a:t> </a:t>
            </a:r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b="1" dirty="0"/>
              <a:t>Im Jahr 2015 waren ca. </a:t>
            </a:r>
            <a:r>
              <a:rPr lang="de-DE" sz="2400" b="1" dirty="0" smtClean="0">
                <a:solidFill>
                  <a:srgbClr val="FF0000"/>
                </a:solidFill>
              </a:rPr>
              <a:t>80.000 EW  zwischen 50 </a:t>
            </a:r>
            <a:r>
              <a:rPr lang="de-DE" sz="2400" b="1" dirty="0">
                <a:solidFill>
                  <a:srgbClr val="FF0000"/>
                </a:solidFill>
              </a:rPr>
              <a:t>und 64 </a:t>
            </a:r>
            <a:r>
              <a:rPr lang="de-DE" sz="2400" b="1" dirty="0"/>
              <a:t>Jahren alt, kommen  also in den nächsten 15 Jahren in das Rentenalter</a:t>
            </a:r>
            <a:r>
              <a:rPr lang="de-DE" sz="2400" b="1" dirty="0" smtClean="0"/>
              <a:t>.</a:t>
            </a:r>
          </a:p>
          <a:p>
            <a:endParaRPr lang="de-DE" sz="900" dirty="0"/>
          </a:p>
          <a:p>
            <a:r>
              <a:rPr lang="de-DE" sz="2400" b="1" dirty="0" smtClean="0"/>
              <a:t>Ca. </a:t>
            </a:r>
            <a:r>
              <a:rPr lang="de-DE" sz="2400" b="1" dirty="0"/>
              <a:t>44% aller Einwohner sind sozialversicherungspflichtig beschäftigt, vermutlich über 50% in der Altersgruppe über 50 Jahren.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Bildschirmpräsentation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Was tun gegen Wohnungsmangel und Mietpreisexplosion?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Mehmedbegovic, Sanela</dc:creator>
  <cp:lastModifiedBy>Mehmedbegovic, Sanela</cp:lastModifiedBy>
  <cp:revision>10</cp:revision>
  <dcterms:created xsi:type="dcterms:W3CDTF">2017-11-14T09:18:50Z</dcterms:created>
  <dcterms:modified xsi:type="dcterms:W3CDTF">2017-11-14T11:31:51Z</dcterms:modified>
</cp:coreProperties>
</file>